
<file path=[Content_Types].xml><?xml version="1.0" encoding="utf-8"?>
<Types xmlns="http://schemas.openxmlformats.org/package/2006/content-types">
  <Override PartName="/ppt/slideLayouts/slideLayout4.xml" ContentType="application/vnd.openxmlformats-officedocument.presentationml.slideLayout+xml"/>
  <Default Extension="jpeg" ContentType="image/jpeg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.xml" ContentType="application/vnd.openxmlformats-officedocument.presentationml.slideLayout+xml"/>
  <Default Extension="png" ContentType="image/png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slides/slide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648" r:id="rId1"/>
  </p:sldMasterIdLst>
  <p:sldIdLst>
    <p:sldId id="256" r:id="rId2"/>
    <p:sldId id="257" r:id="rId3"/>
    <p:sldId id="260" r:id="rId4"/>
    <p:sldId id="262" r:id="rId5"/>
    <p:sldId id="259" r:id="rId6"/>
    <p:sldId id="258" r:id="rId7"/>
    <p:sldId id="261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extLst>
    <p:ext uri="{E76CE94A-603C-4142-B9EB-6D1370010A27}">
      <p14:discardImageEditData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472" y="-1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1627683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388348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040821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5578040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1142038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780991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5294168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25858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4302932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52727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3983649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5783446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NLSR Sync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977118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What's New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143000"/>
            <a:ext cx="8686800" cy="5486400"/>
          </a:xfrm>
        </p:spPr>
        <p:txBody>
          <a:bodyPr>
            <a:noAutofit/>
          </a:bodyPr>
          <a:lstStyle/>
          <a:p>
            <a:r>
              <a:rPr lang="en-US" sz="2400" dirty="0" err="1" smtClean="0"/>
              <a:t>LSDBs</a:t>
            </a:r>
            <a:r>
              <a:rPr lang="en-US" sz="2400" dirty="0" smtClean="0"/>
              <a:t> are note </a:t>
            </a:r>
            <a:r>
              <a:rPr lang="en-US" sz="2400" dirty="0" smtClean="0"/>
              <a:t>synchronized by the routing </a:t>
            </a:r>
            <a:r>
              <a:rPr lang="en-US" sz="2400" dirty="0" smtClean="0"/>
              <a:t>agents anymore, </a:t>
            </a:r>
            <a:r>
              <a:rPr lang="en-US" sz="2400" dirty="0" smtClean="0"/>
              <a:t>instead the Sync Protocol</a:t>
            </a:r>
            <a:r>
              <a:rPr lang="en-US" sz="2400" dirty="0" smtClean="0"/>
              <a:t> is used </a:t>
            </a:r>
            <a:r>
              <a:rPr lang="en-US" sz="2400" dirty="0" smtClean="0"/>
              <a:t>to advertise the Link and Named </a:t>
            </a:r>
            <a:r>
              <a:rPr lang="en-US" sz="2400" dirty="0" err="1" smtClean="0"/>
              <a:t>LSAs</a:t>
            </a:r>
            <a:r>
              <a:rPr lang="en-US" sz="2400" dirty="0" smtClean="0"/>
              <a:t> and</a:t>
            </a:r>
            <a:r>
              <a:rPr lang="en-US" sz="2400" dirty="0" smtClean="0"/>
              <a:t> for keeping </a:t>
            </a:r>
            <a:r>
              <a:rPr lang="en-US" sz="2400" dirty="0" err="1" smtClean="0"/>
              <a:t>LSDBs</a:t>
            </a:r>
            <a:r>
              <a:rPr lang="en-US" sz="2400" dirty="0" smtClean="0"/>
              <a:t> in sync </a:t>
            </a:r>
            <a:endParaRPr lang="en-US" sz="2400" dirty="0" smtClean="0"/>
          </a:p>
          <a:p>
            <a:pPr lvl="1"/>
            <a:r>
              <a:rPr lang="en-US" sz="2400" dirty="0" smtClean="0"/>
              <a:t>Consequently, the </a:t>
            </a:r>
            <a:r>
              <a:rPr lang="en-US" sz="2400" dirty="0" smtClean="0"/>
              <a:t>naming structure for the Interests</a:t>
            </a:r>
            <a:r>
              <a:rPr lang="en-US" sz="2400" dirty="0" smtClean="0"/>
              <a:t> has been changed as well  </a:t>
            </a:r>
          </a:p>
          <a:p>
            <a:r>
              <a:rPr lang="en-US" sz="2400" dirty="0" smtClean="0"/>
              <a:t>Keep </a:t>
            </a:r>
            <a:r>
              <a:rPr lang="en-US" sz="2400" dirty="0" smtClean="0"/>
              <a:t>Alive (Info) </a:t>
            </a:r>
            <a:r>
              <a:rPr lang="en-US" sz="2400" i="1" dirty="0" smtClean="0"/>
              <a:t>Interests</a:t>
            </a:r>
            <a:r>
              <a:rPr lang="en-US" sz="2400" dirty="0" smtClean="0"/>
              <a:t> are still required </a:t>
            </a:r>
            <a:r>
              <a:rPr lang="en-US" sz="2400" dirty="0" smtClean="0"/>
              <a:t>to check the status of the routing agents </a:t>
            </a:r>
            <a:endParaRPr lang="en-US" sz="2400" dirty="0" smtClean="0"/>
          </a:p>
          <a:p>
            <a:r>
              <a:rPr lang="en-US" sz="2400" dirty="0" smtClean="0"/>
              <a:t>A </a:t>
            </a:r>
            <a:r>
              <a:rPr lang="en-US" sz="2400" dirty="0" smtClean="0"/>
              <a:t>mechanism to detect the status of the</a:t>
            </a:r>
            <a:r>
              <a:rPr lang="en-US" sz="2400" dirty="0" smtClean="0"/>
              <a:t> local repo is also required</a:t>
            </a:r>
          </a:p>
          <a:p>
            <a:r>
              <a:rPr lang="en-US" sz="2400" dirty="0" smtClean="0"/>
              <a:t>As </a:t>
            </a:r>
            <a:r>
              <a:rPr lang="en-US" sz="2400" dirty="0" smtClean="0"/>
              <a:t>delete operation is not supported by the repos, so</a:t>
            </a:r>
            <a:r>
              <a:rPr lang="en-US" sz="2400" dirty="0" smtClean="0"/>
              <a:t> we still need the local storage to </a:t>
            </a:r>
            <a:r>
              <a:rPr lang="en-US" sz="2400" dirty="0" smtClean="0"/>
              <a:t>keep </a:t>
            </a:r>
            <a:r>
              <a:rPr lang="en-US" sz="2400" i="1" dirty="0" smtClean="0"/>
              <a:t>only </a:t>
            </a:r>
            <a:r>
              <a:rPr lang="en-US" sz="2400" dirty="0" smtClean="0"/>
              <a:t>the valid routes</a:t>
            </a:r>
            <a:endParaRPr lang="en-US" sz="2400" dirty="0" smtClean="0"/>
          </a:p>
          <a:p>
            <a:r>
              <a:rPr lang="en-US" sz="2400" dirty="0" smtClean="0"/>
              <a:t>No </a:t>
            </a:r>
            <a:r>
              <a:rPr lang="en-US" sz="2400" dirty="0" smtClean="0"/>
              <a:t>need to specify the faces for named </a:t>
            </a:r>
            <a:r>
              <a:rPr lang="en-US" sz="2400" dirty="0" err="1" smtClean="0"/>
              <a:t>LSAs</a:t>
            </a:r>
            <a:r>
              <a:rPr lang="en-US" sz="2400" dirty="0" smtClean="0"/>
              <a:t> in the configuration file of the routing </a:t>
            </a:r>
            <a:r>
              <a:rPr lang="en-US" sz="2400" dirty="0" smtClean="0"/>
              <a:t>agent</a:t>
            </a:r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6924875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Tasks for the Routing </a:t>
            </a:r>
            <a:r>
              <a:rPr lang="en-US" dirty="0" smtClean="0"/>
              <a:t>Agent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Routing agent will have the following responsibilities </a:t>
            </a:r>
          </a:p>
          <a:p>
            <a:pPr lvl="1"/>
            <a:r>
              <a:rPr lang="en-US" dirty="0" smtClean="0"/>
              <a:t>Creating slice</a:t>
            </a:r>
          </a:p>
          <a:p>
            <a:pPr lvl="1"/>
            <a:r>
              <a:rPr lang="en-US" dirty="0" smtClean="0"/>
              <a:t>Creating </a:t>
            </a:r>
            <a:r>
              <a:rPr lang="en-US" dirty="0" err="1" smtClean="0"/>
              <a:t>LSAs</a:t>
            </a:r>
            <a:r>
              <a:rPr lang="en-US" dirty="0" smtClean="0"/>
              <a:t> and passing it to the repo</a:t>
            </a:r>
          </a:p>
          <a:p>
            <a:pPr lvl="1"/>
            <a:r>
              <a:rPr lang="en-US" dirty="0" smtClean="0"/>
              <a:t>Maintaining internal data structure by deleting the stale routes and adding the new one </a:t>
            </a:r>
          </a:p>
          <a:p>
            <a:pPr lvl="1"/>
            <a:r>
              <a:rPr lang="en-US" dirty="0" smtClean="0"/>
              <a:t>Calculating the shortest </a:t>
            </a:r>
            <a:r>
              <a:rPr lang="en-US" dirty="0" smtClean="0"/>
              <a:t>paths and adding them to the </a:t>
            </a:r>
            <a:r>
              <a:rPr lang="en-US" dirty="0" smtClean="0"/>
              <a:t>FIB</a:t>
            </a:r>
          </a:p>
          <a:p>
            <a:pPr lvl="1"/>
            <a:r>
              <a:rPr lang="en-US" dirty="0" smtClean="0"/>
              <a:t>Checking whether remote routing agents and</a:t>
            </a:r>
            <a:r>
              <a:rPr lang="en-US" dirty="0" smtClean="0"/>
              <a:t> local repo </a:t>
            </a:r>
            <a:r>
              <a:rPr lang="en-US" dirty="0" smtClean="0"/>
              <a:t>are alive or not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Interaction of Components</a:t>
            </a:r>
            <a:endParaRPr lang="en-US" dirty="0"/>
          </a:p>
        </p:txBody>
      </p:sp>
      <p:grpSp>
        <p:nvGrpSpPr>
          <p:cNvPr id="44" name="Group 43"/>
          <p:cNvGrpSpPr/>
          <p:nvPr/>
        </p:nvGrpSpPr>
        <p:grpSpPr>
          <a:xfrm>
            <a:off x="304800" y="2133600"/>
            <a:ext cx="2971800" cy="3200400"/>
            <a:chOff x="304800" y="2133600"/>
            <a:chExt cx="2971800" cy="3200400"/>
          </a:xfrm>
        </p:grpSpPr>
        <p:sp>
          <p:nvSpPr>
            <p:cNvPr id="42" name="Rectangle 41"/>
            <p:cNvSpPr/>
            <p:nvPr/>
          </p:nvSpPr>
          <p:spPr>
            <a:xfrm>
              <a:off x="304800" y="2133600"/>
              <a:ext cx="2971800" cy="3200400"/>
            </a:xfrm>
            <a:prstGeom prst="rect">
              <a:avLst/>
            </a:prstGeom>
            <a:solidFill>
              <a:schemeClr val="bg1"/>
            </a:solidFill>
            <a:ln w="38100" cap="flat" cmpd="dbl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1" name="Group 20"/>
            <p:cNvGrpSpPr/>
            <p:nvPr/>
          </p:nvGrpSpPr>
          <p:grpSpPr>
            <a:xfrm>
              <a:off x="381000" y="2286000"/>
              <a:ext cx="2819400" cy="2819400"/>
              <a:chOff x="228600" y="1828800"/>
              <a:chExt cx="3505200" cy="3352800"/>
            </a:xfrm>
          </p:grpSpPr>
          <p:sp>
            <p:nvSpPr>
              <p:cNvPr id="6" name="Rounded Rectangle 5"/>
              <p:cNvSpPr/>
              <p:nvPr/>
            </p:nvSpPr>
            <p:spPr>
              <a:xfrm>
                <a:off x="228600" y="18288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NLSR</a:t>
                </a:r>
                <a:endParaRPr lang="en-US" sz="2400" dirty="0"/>
              </a:p>
            </p:txBody>
          </p:sp>
          <p:sp>
            <p:nvSpPr>
              <p:cNvPr id="7" name="Rounded Rectangle 6"/>
              <p:cNvSpPr/>
              <p:nvPr/>
            </p:nvSpPr>
            <p:spPr>
              <a:xfrm>
                <a:off x="2362200" y="39624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CCND</a:t>
                </a:r>
                <a:endParaRPr lang="en-US" sz="2400" dirty="0"/>
              </a:p>
            </p:txBody>
          </p:sp>
          <p:sp>
            <p:nvSpPr>
              <p:cNvPr id="8" name="Rounded Rectangle 7"/>
              <p:cNvSpPr/>
              <p:nvPr/>
            </p:nvSpPr>
            <p:spPr>
              <a:xfrm>
                <a:off x="228600" y="39624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Repo/Sync</a:t>
                </a:r>
                <a:endParaRPr lang="en-US" sz="2400" dirty="0"/>
              </a:p>
            </p:txBody>
          </p:sp>
          <p:cxnSp>
            <p:nvCxnSpPr>
              <p:cNvPr id="10" name="Straight Connector 9"/>
              <p:cNvCxnSpPr>
                <a:stCxn id="8" idx="0"/>
                <a:endCxn id="6" idx="2"/>
              </p:cNvCxnSpPr>
              <p:nvPr/>
            </p:nvCxnSpPr>
            <p:spPr>
              <a:xfrm rot="5400000" flipH="1" flipV="1">
                <a:off x="457200" y="3505200"/>
                <a:ext cx="914400" cy="1588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Straight Connector 11"/>
              <p:cNvCxnSpPr>
                <a:stCxn id="8" idx="3"/>
                <a:endCxn id="7" idx="1"/>
              </p:cNvCxnSpPr>
              <p:nvPr/>
            </p:nvCxnSpPr>
            <p:spPr>
              <a:xfrm>
                <a:off x="1600200" y="4572000"/>
                <a:ext cx="762000" cy="1588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Straight Connector 12"/>
              <p:cNvCxnSpPr>
                <a:stCxn id="7" idx="0"/>
                <a:endCxn id="6" idx="3"/>
              </p:cNvCxnSpPr>
              <p:nvPr/>
            </p:nvCxnSpPr>
            <p:spPr>
              <a:xfrm rot="16200000" flipV="1">
                <a:off x="1562100" y="2476500"/>
                <a:ext cx="1524000" cy="1447800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33" name="Left-Right Arrow 32"/>
          <p:cNvSpPr/>
          <p:nvPr/>
        </p:nvSpPr>
        <p:spPr>
          <a:xfrm>
            <a:off x="3352800" y="4343400"/>
            <a:ext cx="2514600" cy="685800"/>
          </a:xfrm>
          <a:prstGeom prst="left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Tunnel</a:t>
            </a:r>
            <a:endParaRPr lang="en-US" sz="2400" dirty="0"/>
          </a:p>
        </p:txBody>
      </p:sp>
      <p:grpSp>
        <p:nvGrpSpPr>
          <p:cNvPr id="45" name="Group 44"/>
          <p:cNvGrpSpPr/>
          <p:nvPr/>
        </p:nvGrpSpPr>
        <p:grpSpPr>
          <a:xfrm>
            <a:off x="5867400" y="2057400"/>
            <a:ext cx="2971800" cy="3200400"/>
            <a:chOff x="304800" y="2133600"/>
            <a:chExt cx="2971800" cy="3200400"/>
          </a:xfrm>
        </p:grpSpPr>
        <p:sp>
          <p:nvSpPr>
            <p:cNvPr id="46" name="Rectangle 45"/>
            <p:cNvSpPr/>
            <p:nvPr/>
          </p:nvSpPr>
          <p:spPr>
            <a:xfrm>
              <a:off x="304800" y="2133600"/>
              <a:ext cx="2971800" cy="3200400"/>
            </a:xfrm>
            <a:prstGeom prst="rect">
              <a:avLst/>
            </a:prstGeom>
            <a:solidFill>
              <a:schemeClr val="bg1"/>
            </a:solidFill>
            <a:ln w="38100" cap="flat" cmpd="dbl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7" name="Group 20"/>
            <p:cNvGrpSpPr/>
            <p:nvPr/>
          </p:nvGrpSpPr>
          <p:grpSpPr>
            <a:xfrm>
              <a:off x="381000" y="2403763"/>
              <a:ext cx="2819400" cy="2701634"/>
              <a:chOff x="228600" y="1968845"/>
              <a:chExt cx="3505200" cy="3212755"/>
            </a:xfrm>
          </p:grpSpPr>
          <p:sp>
            <p:nvSpPr>
              <p:cNvPr id="48" name="Rounded Rectangle 47"/>
              <p:cNvSpPr/>
              <p:nvPr/>
            </p:nvSpPr>
            <p:spPr>
              <a:xfrm>
                <a:off x="2362201" y="1968845"/>
                <a:ext cx="1371599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NLSR</a:t>
                </a:r>
                <a:endParaRPr lang="en-US" sz="2400" dirty="0"/>
              </a:p>
            </p:txBody>
          </p:sp>
          <p:sp>
            <p:nvSpPr>
              <p:cNvPr id="49" name="Rounded Rectangle 48"/>
              <p:cNvSpPr/>
              <p:nvPr/>
            </p:nvSpPr>
            <p:spPr>
              <a:xfrm>
                <a:off x="2362200" y="39624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Repo/Sync</a:t>
                </a:r>
                <a:endParaRPr lang="en-US" sz="2400" dirty="0"/>
              </a:p>
            </p:txBody>
          </p:sp>
          <p:sp>
            <p:nvSpPr>
              <p:cNvPr id="50" name="Rounded Rectangle 49"/>
              <p:cNvSpPr/>
              <p:nvPr/>
            </p:nvSpPr>
            <p:spPr>
              <a:xfrm>
                <a:off x="228600" y="39624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CCND</a:t>
                </a:r>
                <a:endParaRPr lang="en-US" sz="2400" dirty="0"/>
              </a:p>
            </p:txBody>
          </p:sp>
          <p:cxnSp>
            <p:nvCxnSpPr>
              <p:cNvPr id="51" name="Straight Connector 50"/>
              <p:cNvCxnSpPr>
                <a:stCxn id="50" idx="0"/>
                <a:endCxn id="48" idx="1"/>
              </p:cNvCxnSpPr>
              <p:nvPr/>
            </p:nvCxnSpPr>
            <p:spPr>
              <a:xfrm rot="5400000" flipH="1" flipV="1">
                <a:off x="946322" y="2546524"/>
                <a:ext cx="1383955" cy="1447800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>
                <a:stCxn id="50" idx="3"/>
                <a:endCxn id="49" idx="1"/>
              </p:cNvCxnSpPr>
              <p:nvPr/>
            </p:nvCxnSpPr>
            <p:spPr>
              <a:xfrm>
                <a:off x="1600200" y="4572000"/>
                <a:ext cx="762000" cy="1588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/>
              <p:cNvCxnSpPr>
                <a:stCxn id="49" idx="0"/>
                <a:endCxn id="48" idx="2"/>
              </p:cNvCxnSpPr>
              <p:nvPr/>
            </p:nvCxnSpPr>
            <p:spPr>
              <a:xfrm rot="5400000" flipH="1" flipV="1">
                <a:off x="2660822" y="3575224"/>
                <a:ext cx="774355" cy="1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58" name="TextBox 57"/>
          <p:cNvSpPr txBox="1"/>
          <p:nvPr/>
        </p:nvSpPr>
        <p:spPr>
          <a:xfrm>
            <a:off x="1219200" y="1600200"/>
            <a:ext cx="9973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Castor</a:t>
            </a:r>
            <a:endParaRPr lang="en-US" sz="2400" b="1" dirty="0"/>
          </a:p>
        </p:txBody>
      </p:sp>
      <p:sp>
        <p:nvSpPr>
          <p:cNvPr id="59" name="Rectangle 58"/>
          <p:cNvSpPr/>
          <p:nvPr/>
        </p:nvSpPr>
        <p:spPr>
          <a:xfrm>
            <a:off x="6781800" y="1524000"/>
            <a:ext cx="96693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b="1" dirty="0" err="1" smtClean="0"/>
              <a:t>Pollux</a:t>
            </a:r>
            <a:endParaRPr lang="en-US" sz="2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Initial Setup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525963"/>
          </a:xfrm>
        </p:spPr>
        <p:txBody>
          <a:bodyPr>
            <a:noAutofit/>
          </a:bodyPr>
          <a:lstStyle/>
          <a:p>
            <a:r>
              <a:rPr lang="en-US" sz="2400" dirty="0" smtClean="0"/>
              <a:t>Start CCND, </a:t>
            </a:r>
          </a:p>
          <a:p>
            <a:r>
              <a:rPr lang="en-US" sz="2400" dirty="0" smtClean="0"/>
              <a:t>Create conf for the </a:t>
            </a:r>
            <a:r>
              <a:rPr lang="en-US" sz="2400" dirty="0" smtClean="0"/>
              <a:t>repo and run ‘</a:t>
            </a:r>
            <a:r>
              <a:rPr lang="en-US" sz="2400" dirty="0" err="1" smtClean="0"/>
              <a:t>ccnr</a:t>
            </a:r>
            <a:r>
              <a:rPr lang="en-US" sz="2400" dirty="0" smtClean="0"/>
              <a:t>’ make sure that: </a:t>
            </a:r>
          </a:p>
          <a:p>
            <a:pPr lvl="1"/>
            <a:r>
              <a:rPr lang="en-US" sz="2400" b="1" i="1" dirty="0" smtClean="0"/>
              <a:t>global prefix </a:t>
            </a:r>
            <a:r>
              <a:rPr lang="en-US" sz="2400" dirty="0" smtClean="0"/>
              <a:t>is unique, for e.g.: /&lt;router id&gt;/repo</a:t>
            </a:r>
          </a:p>
          <a:p>
            <a:pPr lvl="1"/>
            <a:r>
              <a:rPr lang="en-US" sz="2400" dirty="0" smtClean="0"/>
              <a:t>Although Sync </a:t>
            </a:r>
            <a:r>
              <a:rPr lang="en-US" sz="2400" dirty="0" smtClean="0"/>
              <a:t>is</a:t>
            </a:r>
            <a:r>
              <a:rPr lang="en-US" sz="2400" dirty="0" smtClean="0"/>
              <a:t> enabled by default, just make sure it is not turned off</a:t>
            </a:r>
          </a:p>
          <a:p>
            <a:r>
              <a:rPr lang="en-US" sz="2400" dirty="0" smtClean="0"/>
              <a:t>Create </a:t>
            </a:r>
            <a:r>
              <a:rPr lang="en-US" sz="2400" dirty="0" err="1" smtClean="0"/>
              <a:t>topo</a:t>
            </a:r>
            <a:r>
              <a:rPr lang="en-US" sz="2400" dirty="0" smtClean="0"/>
              <a:t> and slice prefixes, can be done on command line or through the agent</a:t>
            </a:r>
          </a:p>
          <a:p>
            <a:pPr lvl="1"/>
            <a:r>
              <a:rPr lang="en-US" sz="2400" dirty="0" err="1" smtClean="0"/>
              <a:t>Topo</a:t>
            </a:r>
            <a:r>
              <a:rPr lang="en-US" sz="2400" dirty="0" smtClean="0"/>
              <a:t> prefix: /</a:t>
            </a:r>
            <a:r>
              <a:rPr lang="en-US" sz="2400" dirty="0" err="1" smtClean="0"/>
              <a:t>ndn/routing/nlsr</a:t>
            </a:r>
            <a:r>
              <a:rPr lang="en-US" sz="2400" dirty="0" smtClean="0"/>
              <a:t>/</a:t>
            </a:r>
          </a:p>
          <a:p>
            <a:pPr lvl="1"/>
            <a:r>
              <a:rPr lang="en-US" sz="2400" dirty="0" smtClean="0"/>
              <a:t>Slice prefix: /</a:t>
            </a:r>
            <a:r>
              <a:rPr lang="en-US" sz="2400" dirty="0" err="1" smtClean="0"/>
              <a:t>ndn/routing/nlsr/LSAs</a:t>
            </a:r>
            <a:r>
              <a:rPr lang="en-US" sz="2400" dirty="0" smtClean="0"/>
              <a:t>/</a:t>
            </a:r>
            <a:endParaRPr lang="en-US" sz="2400" dirty="0" smtClean="0"/>
          </a:p>
          <a:p>
            <a:r>
              <a:rPr lang="en-US" sz="2400" dirty="0" smtClean="0"/>
              <a:t>As the </a:t>
            </a:r>
            <a:r>
              <a:rPr lang="en-US" sz="2400" dirty="0" err="1" smtClean="0"/>
              <a:t>topo</a:t>
            </a:r>
            <a:r>
              <a:rPr lang="en-US" sz="2400" dirty="0" smtClean="0"/>
              <a:t> prefix should be routable, create routes for it</a:t>
            </a:r>
            <a:endParaRPr lang="en-US" sz="2400" dirty="0" smtClean="0"/>
          </a:p>
          <a:p>
            <a:r>
              <a:rPr lang="en-US" sz="2400" dirty="0" smtClean="0"/>
              <a:t>Set a routable </a:t>
            </a:r>
            <a:r>
              <a:rPr lang="en-US" sz="2400" dirty="0" smtClean="0"/>
              <a:t>prefix for the Info interest</a:t>
            </a:r>
          </a:p>
          <a:p>
            <a:pPr lvl="1"/>
            <a:r>
              <a:rPr lang="en-US" sz="2000" dirty="0" smtClean="0"/>
              <a:t>The Info interest uses the same prefix structure used for nlsr-0.0 </a:t>
            </a:r>
            <a:endParaRPr lang="en-US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Workflow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28600" y="1295400"/>
            <a:ext cx="4419600" cy="5324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eriod"/>
            </a:pPr>
            <a:r>
              <a:rPr lang="en-US" sz="1700" dirty="0" smtClean="0"/>
              <a:t>Define collection or slice on name prefix:</a:t>
            </a:r>
          </a:p>
          <a:p>
            <a:pPr lvl="1"/>
            <a:r>
              <a:rPr lang="en-US" sz="1700" dirty="0" smtClean="0"/>
              <a:t>/</a:t>
            </a:r>
            <a:r>
              <a:rPr lang="en-US" sz="1700" dirty="0" err="1" smtClean="0"/>
              <a:t>ndn</a:t>
            </a:r>
            <a:r>
              <a:rPr lang="en-US" sz="1700" dirty="0" smtClean="0"/>
              <a:t>/routing/</a:t>
            </a:r>
            <a:r>
              <a:rPr lang="en-US" sz="1700" dirty="0" err="1" smtClean="0"/>
              <a:t>nlsr</a:t>
            </a:r>
            <a:r>
              <a:rPr lang="en-US" sz="1700" dirty="0" smtClean="0"/>
              <a:t>/LSAs/</a:t>
            </a:r>
            <a:endParaRPr lang="en-US" sz="1700" dirty="0"/>
          </a:p>
          <a:p>
            <a:pPr marL="342900" indent="-342900">
              <a:buFont typeface="+mj-lt"/>
              <a:buAutoNum type="arabicPeriod"/>
            </a:pPr>
            <a:r>
              <a:rPr lang="en-US" sz="1700" dirty="0" smtClean="0"/>
              <a:t>Root Advise Interest is sent by Castor’s </a:t>
            </a:r>
            <a:r>
              <a:rPr lang="en-US" sz="1700" b="1" dirty="0" smtClean="0"/>
              <a:t>Sync </a:t>
            </a:r>
            <a:r>
              <a:rPr lang="en-US" sz="1700" dirty="0" smtClean="0"/>
              <a:t>to check the state of the remote </a:t>
            </a:r>
            <a:r>
              <a:rPr lang="en-US" sz="1700" b="1" dirty="0" smtClean="0"/>
              <a:t>Sync 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1700" b="1" dirty="0" smtClean="0"/>
              <a:t>NLSR </a:t>
            </a:r>
            <a:r>
              <a:rPr lang="en-US" sz="1700" dirty="0" smtClean="0"/>
              <a:t>stores some LSAs to Repo</a:t>
            </a:r>
          </a:p>
          <a:p>
            <a:pPr lvl="1"/>
            <a:r>
              <a:rPr lang="en-US" sz="1700" dirty="0" smtClean="0"/>
              <a:t>A: A new sync tree is built</a:t>
            </a:r>
            <a:endParaRPr lang="en-US" sz="1700" dirty="0" smtClean="0"/>
          </a:p>
          <a:p>
            <a:pPr marL="342900" indent="-342900">
              <a:buFont typeface="+mj-lt"/>
              <a:buAutoNum type="arabicPeriod"/>
            </a:pPr>
            <a:r>
              <a:rPr lang="en-US" sz="1700" dirty="0" smtClean="0"/>
              <a:t>The Root </a:t>
            </a:r>
            <a:r>
              <a:rPr lang="en-US" sz="1700" dirty="0" smtClean="0"/>
              <a:t>Advise Interest is sent </a:t>
            </a:r>
            <a:r>
              <a:rPr lang="en-US" sz="1700" dirty="0" smtClean="0"/>
              <a:t>again periodically after every T1 seconds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1700" dirty="0" err="1" smtClean="0"/>
              <a:t>Pollux</a:t>
            </a:r>
            <a:r>
              <a:rPr lang="en-US" sz="1700" dirty="0" smtClean="0"/>
              <a:t> creates a slice</a:t>
            </a:r>
            <a:r>
              <a:rPr lang="en-US" sz="1700" dirty="0" smtClean="0"/>
              <a:t> using the </a:t>
            </a:r>
            <a:r>
              <a:rPr lang="en-US" sz="1700" dirty="0" smtClean="0"/>
              <a:t>same slice and </a:t>
            </a:r>
            <a:r>
              <a:rPr lang="en-US" sz="1700" dirty="0" err="1" smtClean="0"/>
              <a:t>topo</a:t>
            </a:r>
            <a:r>
              <a:rPr lang="en-US" sz="1700" dirty="0" smtClean="0"/>
              <a:t> </a:t>
            </a:r>
            <a:r>
              <a:rPr lang="en-US" sz="1700" dirty="0" smtClean="0"/>
              <a:t>prefix </a:t>
            </a:r>
            <a:r>
              <a:rPr lang="en-US" sz="1700" dirty="0" smtClean="0"/>
              <a:t>that is g</a:t>
            </a:r>
            <a:r>
              <a:rPr lang="en-US" sz="1700" dirty="0" smtClean="0"/>
              <a:t>iven </a:t>
            </a:r>
            <a:r>
              <a:rPr lang="en-US" sz="1700" dirty="0" smtClean="0"/>
              <a:t>in </a:t>
            </a:r>
            <a:r>
              <a:rPr lang="en-US" sz="1700" dirty="0" smtClean="0"/>
              <a:t>1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1700" dirty="0" smtClean="0"/>
              <a:t>Root Advise is sent from the </a:t>
            </a:r>
            <a:r>
              <a:rPr lang="en-US" sz="1700" dirty="0" err="1" smtClean="0"/>
              <a:t>Pollux</a:t>
            </a:r>
            <a:r>
              <a:rPr lang="en-US" sz="1700" dirty="0" smtClean="0"/>
              <a:t> to Castor</a:t>
            </a:r>
          </a:p>
          <a:p>
            <a:pPr marL="800100" lvl="1" indent="-342900"/>
            <a:r>
              <a:rPr lang="en-US" sz="1700" dirty="0" smtClean="0"/>
              <a:t>B: The root hash of </a:t>
            </a:r>
            <a:r>
              <a:rPr lang="en-US" sz="1700" dirty="0" err="1" smtClean="0"/>
              <a:t>Pollux’s</a:t>
            </a:r>
            <a:r>
              <a:rPr lang="en-US" sz="1700" dirty="0" smtClean="0"/>
              <a:t> sync is different than the Castor’s sync.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1700" dirty="0" smtClean="0"/>
              <a:t>Send the Interest for the contents that are not in the </a:t>
            </a:r>
            <a:r>
              <a:rPr lang="en-US" sz="1700" dirty="0" err="1" smtClean="0"/>
              <a:t>Pollux’s</a:t>
            </a:r>
            <a:r>
              <a:rPr lang="en-US" sz="1700" dirty="0" smtClean="0"/>
              <a:t> sync tree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sz="1700" dirty="0" smtClean="0"/>
              <a:t>Receives Reply and stabilizes the tree</a:t>
            </a:r>
          </a:p>
          <a:p>
            <a:pPr marL="342900" indent="-342900">
              <a:buFont typeface="+mj-lt"/>
              <a:buAutoNum type="arabicPeriod"/>
            </a:pPr>
            <a:r>
              <a:rPr lang="en-US" sz="1700" dirty="0" err="1" smtClean="0"/>
              <a:t>Pollux</a:t>
            </a:r>
            <a:r>
              <a:rPr lang="en-US" sz="1700" dirty="0" smtClean="0"/>
              <a:t> sends a final Root Advise </a:t>
            </a:r>
            <a:r>
              <a:rPr lang="en-US" sz="1700" dirty="0" smtClean="0"/>
              <a:t>Interest to disseminate local changes (in this e.g., the </a:t>
            </a:r>
            <a:r>
              <a:rPr lang="en-US" sz="1700" dirty="0" smtClean="0"/>
              <a:t>two Repositories have the same contents for the Collection, so Castor</a:t>
            </a:r>
            <a:r>
              <a:rPr lang="en-US" sz="1700" dirty="0" smtClean="0"/>
              <a:t> does not reply).</a:t>
            </a:r>
            <a:endParaRPr lang="en-US" sz="1700" dirty="0" smtClean="0"/>
          </a:p>
        </p:txBody>
      </p:sp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mc="http://schemas.openxmlformats.org/markup-compatibility/2006" xmlns:mv="urn:schemas-microsoft-com:mac:vml" xmlns:a14="http://schemas.microsoft.com/office/drawing/2010/main" xmlns:p="http://schemas.openxmlformats.org/presentationml/2006/main" xmlns:r="http://schemas.openxmlformats.org/officeDocument/2006/relationships" xmlns:a="http://schemas.openxmlformats.org/drawingml/2006/main" xmlns="" val="0"/>
              </a:ext>
            </a:extLst>
          </a:blip>
          <a:srcRect/>
          <a:stretch>
            <a:fillRect/>
          </a:stretch>
        </p:blipFill>
        <p:spPr bwMode="auto">
          <a:xfrm>
            <a:off x="4800600" y="1304924"/>
            <a:ext cx="4343400" cy="540067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mc="http://schemas.openxmlformats.org/markup-compatibility/2006" xmlns:mv="urn:schemas-microsoft-com:mac:vml" xmlns:a14="http://schemas.microsoft.com/office/drawing/2010/main" xmlns:p="http://schemas.openxmlformats.org/presentationml/2006/main" xmlns:r="http://schemas.openxmlformats.org/officeDocument/2006/relationships" xmlns:a="http://schemas.openxmlformats.org/drawingml/2006/main" xmlns="">
                <a:solidFill>
                  <a:schemeClr val="accent1"/>
                </a:solidFill>
              </a14:hiddenFill>
            </a:ext>
            <a:ext uri="{91240B29-F687-4F45-9708-019B960494DF}">
              <a14:hiddenLine xmlns:mc="http://schemas.openxmlformats.org/markup-compatibility/2006" xmlns:mv="urn:schemas-microsoft-com:mac:vml" xmlns:a14="http://schemas.microsoft.com/office/drawing/2010/main" xmlns:p="http://schemas.openxmlformats.org/presentationml/2006/main" xmlns:r="http://schemas.openxmlformats.org/officeDocument/2006/relationships" xmlns:a="http://schemas.openxmlformats.org/drawingml/2006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mc="http://schemas.openxmlformats.org/markup-compatibility/2006" xmlns:mv="urn:schemas-microsoft-com:mac:vml" xmlns:a14="http://schemas.microsoft.com/office/drawing/2010/main" xmlns:p="http://schemas.openxmlformats.org/presentationml/2006/main" xmlns:r="http://schemas.openxmlformats.org/officeDocument/2006/relationships" xmlns:a="http://schemas.openxmlformats.org/drawingml/2006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720921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/>
          <a:lstStyle/>
          <a:p>
            <a:r>
              <a:rPr lang="en-US" dirty="0" smtClean="0"/>
              <a:t>Detecting Failures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half" idx="1"/>
          </p:nvPr>
        </p:nvSpPr>
        <p:spPr>
          <a:xfrm>
            <a:off x="76200" y="1600200"/>
            <a:ext cx="4038600" cy="452596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NLSR failures can be detected using Info Interest</a:t>
            </a:r>
          </a:p>
          <a:p>
            <a:pPr lvl="1"/>
            <a:r>
              <a:rPr lang="en-US" dirty="0" smtClean="0"/>
              <a:t>As shown in figure</a:t>
            </a:r>
          </a:p>
          <a:p>
            <a:endParaRPr lang="en-US" dirty="0" smtClean="0"/>
          </a:p>
          <a:p>
            <a:r>
              <a:rPr lang="en-US" dirty="0" smtClean="0"/>
              <a:t>Repo failures can be detected by listening on the </a:t>
            </a:r>
            <a:r>
              <a:rPr lang="en-US" dirty="0" err="1" smtClean="0"/>
              <a:t>topo</a:t>
            </a:r>
            <a:r>
              <a:rPr lang="en-US" dirty="0" smtClean="0"/>
              <a:t> or global prefix </a:t>
            </a:r>
          </a:p>
          <a:p>
            <a:pPr lvl="1"/>
            <a:r>
              <a:rPr lang="en-US" dirty="0" err="1" smtClean="0"/>
              <a:t>ccnseqwriter</a:t>
            </a:r>
            <a:r>
              <a:rPr lang="en-US" dirty="0" smtClean="0"/>
              <a:t> or </a:t>
            </a:r>
            <a:r>
              <a:rPr lang="en-US" dirty="0" err="1" smtClean="0"/>
              <a:t>ccnsyncwatch</a:t>
            </a:r>
            <a:r>
              <a:rPr lang="en-US" dirty="0" smtClean="0"/>
              <a:t> does the same</a:t>
            </a:r>
            <a:endParaRPr 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endParaRPr lang="en-US"/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14800" y="1219200"/>
            <a:ext cx="5029200" cy="5380481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Face IDs from Names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 the ‘</a:t>
            </a:r>
            <a:r>
              <a:rPr lang="en-US" dirty="0" err="1" smtClean="0"/>
              <a:t>notice.txt</a:t>
            </a:r>
            <a:r>
              <a:rPr lang="en-US" dirty="0" smtClean="0"/>
              <a:t>’ method discussed in the meeting doesn’t serve the purpose, we need to write our own method for it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err="1" smtClean="0"/>
              <a:t>ccndstatus</a:t>
            </a:r>
            <a:r>
              <a:rPr lang="en-US" dirty="0" smtClean="0"/>
              <a:t> (</a:t>
            </a:r>
            <a:r>
              <a:rPr lang="en-US" dirty="0" err="1" smtClean="0"/>
              <a:t>ccnsmoketest</a:t>
            </a:r>
            <a:r>
              <a:rPr lang="en-US" dirty="0" smtClean="0"/>
              <a:t> status), provides some hints for that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1981</TotalTime>
  <Words>541</Words>
  <Application>Microsoft Macintosh PowerPoint</Application>
  <PresentationFormat>On-screen Show (4:3)</PresentationFormat>
  <Paragraphs>58</Paragraphs>
  <Slides>8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NLSR Sync </vt:lpstr>
      <vt:lpstr>What's New</vt:lpstr>
      <vt:lpstr>Tasks for the Routing Agent</vt:lpstr>
      <vt:lpstr>Interaction of Components</vt:lpstr>
      <vt:lpstr>Initial Setup</vt:lpstr>
      <vt:lpstr>Basic Workflow</vt:lpstr>
      <vt:lpstr>Detecting Failures</vt:lpstr>
      <vt:lpstr>Getting Face IDs from Names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Syed Obaid Amin (soamin)</dc:creator>
  <cp:lastModifiedBy>Syed Obaid Amin</cp:lastModifiedBy>
  <cp:revision>37</cp:revision>
  <dcterms:created xsi:type="dcterms:W3CDTF">2012-11-27T15:45:33Z</dcterms:created>
  <dcterms:modified xsi:type="dcterms:W3CDTF">2012-11-27T22:41:32Z</dcterms:modified>
</cp:coreProperties>
</file>

<file path=docProps/thumbnail.jpeg>
</file>