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0" r:id="rId4"/>
    <p:sldId id="262" r:id="rId5"/>
    <p:sldId id="259" r:id="rId6"/>
    <p:sldId id="264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67331" autoAdjust="0"/>
  </p:normalViewPr>
  <p:slideViewPr>
    <p:cSldViewPr>
      <p:cViewPr varScale="1">
        <p:scale>
          <a:sx n="65" d="100"/>
          <a:sy n="65" d="100"/>
        </p:scale>
        <p:origin x="-199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E3343-D9EF-7544-BCC5-A8908319B7F9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7AE5C-D11A-F749-976B-E496CD2FF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Steps</a:t>
            </a:r>
            <a:r>
              <a:rPr lang="en-US" baseline="0" dirty="0" smtClean="0"/>
              <a:t> :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NLSR boots up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Read Configuration file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Create slices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Build Name </a:t>
            </a:r>
            <a:r>
              <a:rPr lang="en-US" baseline="0" dirty="0" err="1" smtClean="0"/>
              <a:t>LSAs</a:t>
            </a:r>
            <a:r>
              <a:rPr lang="en-US" baseline="0" dirty="0" smtClean="0"/>
              <a:t> and put in the Repo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Send Info interest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Build Adjacency LSA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Put Adjacency LSA into repo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Continuously watch sync watch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Fetch LSA from Repo depending on response of sync watch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Save LSA in LSDB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If Adjacency LSA changes- calculates Routing Table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Update CCND FIB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9-12 steps runs continuously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7AE5C-D11A-F749-976B-E496CD2FF63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2768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88348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40821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57804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14203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78099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9416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585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30293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2727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8364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19BF9-BBB8-429D-97B5-503FAE946492}" type="datetimeFigureOut">
              <a:rPr lang="en-US" smtClean="0"/>
              <a:pPr/>
              <a:t>11/27/12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122AF-4114-4E89-8FE9-5292EFFD6E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834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NLSR Sync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7711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What's New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486400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LSDBs</a:t>
            </a:r>
            <a:r>
              <a:rPr lang="en-US" sz="2400" dirty="0" smtClean="0"/>
              <a:t> are note synchronized by the routing agents anymore, instead the Sync Protocol is used to advertise the Link and Named </a:t>
            </a:r>
            <a:r>
              <a:rPr lang="en-US" sz="2400" dirty="0" err="1" smtClean="0"/>
              <a:t>LSAs</a:t>
            </a:r>
            <a:r>
              <a:rPr lang="en-US" sz="2400" dirty="0" smtClean="0"/>
              <a:t> and for keeping </a:t>
            </a:r>
            <a:r>
              <a:rPr lang="en-US" sz="2400" dirty="0" err="1" smtClean="0"/>
              <a:t>LSDBs</a:t>
            </a:r>
            <a:r>
              <a:rPr lang="en-US" sz="2400" dirty="0" smtClean="0"/>
              <a:t> in sync </a:t>
            </a:r>
          </a:p>
          <a:p>
            <a:pPr lvl="1"/>
            <a:r>
              <a:rPr lang="en-US" sz="2400" dirty="0" smtClean="0"/>
              <a:t>Consequently, the naming structure for the Interests has been changed as well  </a:t>
            </a:r>
          </a:p>
          <a:p>
            <a:r>
              <a:rPr lang="en-US" sz="2400" dirty="0" smtClean="0"/>
              <a:t>Keep Alive (Info) </a:t>
            </a:r>
            <a:r>
              <a:rPr lang="en-US" sz="2400" i="1" dirty="0" smtClean="0"/>
              <a:t>Interests</a:t>
            </a:r>
            <a:r>
              <a:rPr lang="en-US" sz="2400" dirty="0" smtClean="0"/>
              <a:t> are still required to check the status of the routing agents </a:t>
            </a:r>
          </a:p>
          <a:p>
            <a:r>
              <a:rPr lang="en-US" sz="2400" dirty="0" smtClean="0"/>
              <a:t>A mechanism to detect the status of the local repo is also required</a:t>
            </a:r>
          </a:p>
          <a:p>
            <a:r>
              <a:rPr lang="en-US" sz="2400" dirty="0" smtClean="0"/>
              <a:t>As delete operation is not supported by the repos, so we still need the local storage to keep </a:t>
            </a:r>
            <a:r>
              <a:rPr lang="en-US" sz="2400" i="1" dirty="0" smtClean="0"/>
              <a:t>only </a:t>
            </a:r>
            <a:r>
              <a:rPr lang="en-US" sz="2400" dirty="0" smtClean="0"/>
              <a:t>the valid routes</a:t>
            </a:r>
          </a:p>
          <a:p>
            <a:r>
              <a:rPr lang="en-US" sz="2400" dirty="0" smtClean="0"/>
              <a:t>No need to specify the faces for named </a:t>
            </a:r>
            <a:r>
              <a:rPr lang="en-US" sz="2400" dirty="0" err="1" smtClean="0"/>
              <a:t>LSAs</a:t>
            </a:r>
            <a:r>
              <a:rPr lang="en-US" sz="2400" dirty="0" smtClean="0"/>
              <a:t> in the configuration file of the routing agent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9248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for the Routing Agent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Routing agent will have the following responsibilities </a:t>
            </a:r>
          </a:p>
          <a:p>
            <a:pPr lvl="1"/>
            <a:r>
              <a:rPr lang="en-US" dirty="0" smtClean="0"/>
              <a:t>Creating slice</a:t>
            </a:r>
          </a:p>
          <a:p>
            <a:pPr lvl="1"/>
            <a:r>
              <a:rPr lang="en-US" dirty="0" smtClean="0"/>
              <a:t>Creating </a:t>
            </a:r>
            <a:r>
              <a:rPr lang="en-US" dirty="0" err="1" smtClean="0"/>
              <a:t>LSAs</a:t>
            </a:r>
            <a:r>
              <a:rPr lang="en-US" dirty="0" smtClean="0"/>
              <a:t> and passing it to the repo</a:t>
            </a:r>
          </a:p>
          <a:p>
            <a:pPr lvl="1"/>
            <a:r>
              <a:rPr lang="en-US" dirty="0" smtClean="0"/>
              <a:t>Maintaining internal data structure by deleting the stale routes and adding the new one </a:t>
            </a:r>
          </a:p>
          <a:p>
            <a:pPr lvl="1"/>
            <a:r>
              <a:rPr lang="en-US" dirty="0" smtClean="0"/>
              <a:t>Calculating the shortest paths and adding them to the FIB</a:t>
            </a:r>
          </a:p>
          <a:p>
            <a:pPr lvl="1"/>
            <a:r>
              <a:rPr lang="en-US" dirty="0" smtClean="0"/>
              <a:t>Checking whether remote routing agents and local repo are alive or not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Interaction of Components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304800" y="2133600"/>
            <a:ext cx="2971800" cy="3200400"/>
            <a:chOff x="304800" y="2133600"/>
            <a:chExt cx="2971800" cy="3200400"/>
          </a:xfrm>
        </p:grpSpPr>
        <p:sp>
          <p:nvSpPr>
            <p:cNvPr id="42" name="Rectangle 41"/>
            <p:cNvSpPr/>
            <p:nvPr/>
          </p:nvSpPr>
          <p:spPr>
            <a:xfrm>
              <a:off x="304800" y="2133600"/>
              <a:ext cx="2971800" cy="3200400"/>
            </a:xfrm>
            <a:prstGeom prst="rect">
              <a:avLst/>
            </a:prstGeom>
            <a:solidFill>
              <a:schemeClr val="bg1"/>
            </a:solidFill>
            <a:ln w="38100" cap="flat" cmpd="dbl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81000" y="2286000"/>
              <a:ext cx="2819400" cy="2819400"/>
              <a:chOff x="228600" y="1828800"/>
              <a:chExt cx="3505200" cy="33528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228600" y="1828800"/>
                <a:ext cx="1371600" cy="12192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NLSR</a:t>
                </a:r>
                <a:endParaRPr lang="en-US" sz="2400" dirty="0"/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2362200" y="3962400"/>
                <a:ext cx="1371600" cy="12192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CCND</a:t>
                </a:r>
                <a:endParaRPr lang="en-US" sz="2400" dirty="0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228600" y="3962400"/>
                <a:ext cx="1371600" cy="12192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Repo/Sync</a:t>
                </a:r>
                <a:endParaRPr lang="en-US" sz="2400" dirty="0"/>
              </a:p>
            </p:txBody>
          </p:sp>
          <p:cxnSp>
            <p:nvCxnSpPr>
              <p:cNvPr id="10" name="Straight Connector 9"/>
              <p:cNvCxnSpPr>
                <a:stCxn id="8" idx="0"/>
                <a:endCxn id="6" idx="2"/>
              </p:cNvCxnSpPr>
              <p:nvPr/>
            </p:nvCxnSpPr>
            <p:spPr>
              <a:xfrm rot="5400000" flipH="1" flipV="1">
                <a:off x="457200" y="3505200"/>
                <a:ext cx="914400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>
                <a:stCxn id="8" idx="3"/>
                <a:endCxn id="7" idx="1"/>
              </p:cNvCxnSpPr>
              <p:nvPr/>
            </p:nvCxnSpPr>
            <p:spPr>
              <a:xfrm>
                <a:off x="1600200" y="4572000"/>
                <a:ext cx="762000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>
                <a:stCxn id="7" idx="0"/>
                <a:endCxn id="6" idx="3"/>
              </p:cNvCxnSpPr>
              <p:nvPr/>
            </p:nvCxnSpPr>
            <p:spPr>
              <a:xfrm rot="16200000" flipV="1">
                <a:off x="1562100" y="2476500"/>
                <a:ext cx="1524000" cy="14478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Left-Right Arrow 32"/>
          <p:cNvSpPr/>
          <p:nvPr/>
        </p:nvSpPr>
        <p:spPr>
          <a:xfrm>
            <a:off x="3352800" y="4343400"/>
            <a:ext cx="2514600" cy="6858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Tunnel</a:t>
            </a:r>
            <a:endParaRPr lang="en-US" sz="2400" dirty="0"/>
          </a:p>
        </p:txBody>
      </p:sp>
      <p:grpSp>
        <p:nvGrpSpPr>
          <p:cNvPr id="45" name="Group 44"/>
          <p:cNvGrpSpPr/>
          <p:nvPr/>
        </p:nvGrpSpPr>
        <p:grpSpPr>
          <a:xfrm>
            <a:off x="5867400" y="2057400"/>
            <a:ext cx="2971800" cy="3200400"/>
            <a:chOff x="304800" y="2133600"/>
            <a:chExt cx="2971800" cy="3200400"/>
          </a:xfrm>
        </p:grpSpPr>
        <p:sp>
          <p:nvSpPr>
            <p:cNvPr id="46" name="Rectangle 45"/>
            <p:cNvSpPr/>
            <p:nvPr/>
          </p:nvSpPr>
          <p:spPr>
            <a:xfrm>
              <a:off x="304800" y="2133600"/>
              <a:ext cx="2971800" cy="3200400"/>
            </a:xfrm>
            <a:prstGeom prst="rect">
              <a:avLst/>
            </a:prstGeom>
            <a:solidFill>
              <a:schemeClr val="bg1"/>
            </a:solidFill>
            <a:ln w="38100" cap="flat" cmpd="dbl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7" name="Group 20"/>
            <p:cNvGrpSpPr/>
            <p:nvPr/>
          </p:nvGrpSpPr>
          <p:grpSpPr>
            <a:xfrm>
              <a:off x="381000" y="2403763"/>
              <a:ext cx="2819400" cy="2701634"/>
              <a:chOff x="228600" y="1968845"/>
              <a:chExt cx="3505200" cy="3212755"/>
            </a:xfrm>
          </p:grpSpPr>
          <p:sp>
            <p:nvSpPr>
              <p:cNvPr id="48" name="Rounded Rectangle 47"/>
              <p:cNvSpPr/>
              <p:nvPr/>
            </p:nvSpPr>
            <p:spPr>
              <a:xfrm>
                <a:off x="2362201" y="1968845"/>
                <a:ext cx="1371599" cy="12192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NLSR</a:t>
                </a:r>
                <a:endParaRPr lang="en-US" sz="2400" dirty="0"/>
              </a:p>
            </p:txBody>
          </p:sp>
          <p:sp>
            <p:nvSpPr>
              <p:cNvPr id="49" name="Rounded Rectangle 48"/>
              <p:cNvSpPr/>
              <p:nvPr/>
            </p:nvSpPr>
            <p:spPr>
              <a:xfrm>
                <a:off x="2362200" y="3962400"/>
                <a:ext cx="1371600" cy="12192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Repo/Sync</a:t>
                </a:r>
                <a:endParaRPr lang="en-US" sz="2400" dirty="0"/>
              </a:p>
            </p:txBody>
          </p:sp>
          <p:sp>
            <p:nvSpPr>
              <p:cNvPr id="50" name="Rounded Rectangle 49"/>
              <p:cNvSpPr/>
              <p:nvPr/>
            </p:nvSpPr>
            <p:spPr>
              <a:xfrm>
                <a:off x="228600" y="3962400"/>
                <a:ext cx="1371600" cy="12192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CCND</a:t>
                </a:r>
                <a:endParaRPr lang="en-US" sz="2400" dirty="0"/>
              </a:p>
            </p:txBody>
          </p:sp>
          <p:cxnSp>
            <p:nvCxnSpPr>
              <p:cNvPr id="51" name="Straight Connector 50"/>
              <p:cNvCxnSpPr>
                <a:stCxn id="50" idx="0"/>
                <a:endCxn id="48" idx="1"/>
              </p:cNvCxnSpPr>
              <p:nvPr/>
            </p:nvCxnSpPr>
            <p:spPr>
              <a:xfrm rot="5400000" flipH="1" flipV="1">
                <a:off x="946322" y="2546524"/>
                <a:ext cx="1383955" cy="14478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>
                <a:stCxn id="50" idx="3"/>
                <a:endCxn id="49" idx="1"/>
              </p:cNvCxnSpPr>
              <p:nvPr/>
            </p:nvCxnSpPr>
            <p:spPr>
              <a:xfrm>
                <a:off x="1600200" y="4572000"/>
                <a:ext cx="762000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>
                <a:stCxn id="49" idx="0"/>
                <a:endCxn id="48" idx="2"/>
              </p:cNvCxnSpPr>
              <p:nvPr/>
            </p:nvCxnSpPr>
            <p:spPr>
              <a:xfrm rot="5400000" flipH="1" flipV="1">
                <a:off x="2660822" y="3575224"/>
                <a:ext cx="774355" cy="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8" name="TextBox 57"/>
          <p:cNvSpPr txBox="1"/>
          <p:nvPr/>
        </p:nvSpPr>
        <p:spPr>
          <a:xfrm>
            <a:off x="1219200" y="1600200"/>
            <a:ext cx="997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Castor</a:t>
            </a:r>
            <a:endParaRPr lang="en-US" sz="2400" b="1" dirty="0"/>
          </a:p>
        </p:txBody>
      </p:sp>
      <p:sp>
        <p:nvSpPr>
          <p:cNvPr id="59" name="Rectangle 58"/>
          <p:cNvSpPr/>
          <p:nvPr/>
        </p:nvSpPr>
        <p:spPr>
          <a:xfrm>
            <a:off x="6781800" y="1524000"/>
            <a:ext cx="9669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/>
              <a:t>Pollux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Start CCND, </a:t>
            </a:r>
          </a:p>
          <a:p>
            <a:r>
              <a:rPr lang="en-US" sz="2400" dirty="0" smtClean="0"/>
              <a:t>Create conf for the repo and run ‘</a:t>
            </a:r>
            <a:r>
              <a:rPr lang="en-US" sz="2400" dirty="0" err="1" smtClean="0"/>
              <a:t>ccnr</a:t>
            </a:r>
            <a:r>
              <a:rPr lang="en-US" sz="2400" dirty="0" smtClean="0"/>
              <a:t>’ make sure that: </a:t>
            </a:r>
          </a:p>
          <a:p>
            <a:pPr lvl="1"/>
            <a:r>
              <a:rPr lang="en-US" sz="2400" b="1" i="1" dirty="0" smtClean="0"/>
              <a:t>global prefix </a:t>
            </a:r>
            <a:r>
              <a:rPr lang="en-US" sz="2400" dirty="0" smtClean="0"/>
              <a:t>is unique, for e.g.: /&lt;router id&gt;/repo</a:t>
            </a:r>
          </a:p>
          <a:p>
            <a:pPr lvl="1"/>
            <a:r>
              <a:rPr lang="en-US" sz="2400" dirty="0" smtClean="0"/>
              <a:t>Although Sync is enabled by default, just make sure it is not turned off</a:t>
            </a:r>
          </a:p>
          <a:p>
            <a:r>
              <a:rPr lang="en-US" sz="2400" dirty="0" smtClean="0"/>
              <a:t>Create </a:t>
            </a:r>
            <a:r>
              <a:rPr lang="en-US" sz="2400" dirty="0" err="1" smtClean="0"/>
              <a:t>topo</a:t>
            </a:r>
            <a:r>
              <a:rPr lang="en-US" sz="2400" dirty="0" smtClean="0"/>
              <a:t> and slice prefixes, can be done on command line or through the agent ( We will do it in NLSR)</a:t>
            </a:r>
          </a:p>
          <a:p>
            <a:pPr lvl="1"/>
            <a:r>
              <a:rPr lang="en-US" sz="2400" dirty="0" err="1" smtClean="0"/>
              <a:t>Topo</a:t>
            </a:r>
            <a:r>
              <a:rPr lang="en-US" sz="2400" dirty="0" smtClean="0"/>
              <a:t> prefix: /</a:t>
            </a:r>
            <a:r>
              <a:rPr lang="en-US" sz="2400" dirty="0" err="1" smtClean="0"/>
              <a:t>ndn/routing/nlsr</a:t>
            </a:r>
            <a:r>
              <a:rPr lang="en-US" sz="2400" dirty="0" smtClean="0"/>
              <a:t>/</a:t>
            </a:r>
          </a:p>
          <a:p>
            <a:pPr lvl="1"/>
            <a:r>
              <a:rPr lang="en-US" sz="2400" dirty="0" smtClean="0"/>
              <a:t>Slice prefix: /</a:t>
            </a:r>
            <a:r>
              <a:rPr lang="en-US" sz="2400" dirty="0" err="1" smtClean="0"/>
              <a:t>ndn/routing/nlsr/LSAs</a:t>
            </a:r>
            <a:r>
              <a:rPr lang="en-US" sz="2400" dirty="0" smtClean="0"/>
              <a:t>/</a:t>
            </a:r>
          </a:p>
          <a:p>
            <a:r>
              <a:rPr lang="en-US" sz="2400" dirty="0" smtClean="0"/>
              <a:t>As the </a:t>
            </a:r>
            <a:r>
              <a:rPr lang="en-US" sz="2400" dirty="0" err="1" smtClean="0"/>
              <a:t>topo</a:t>
            </a:r>
            <a:r>
              <a:rPr lang="en-US" sz="2400" dirty="0" smtClean="0"/>
              <a:t> prefix should be routable, create routes for it</a:t>
            </a:r>
          </a:p>
          <a:p>
            <a:r>
              <a:rPr lang="en-US" sz="2400" dirty="0" smtClean="0"/>
              <a:t>Set a routable prefix for the Info interest</a:t>
            </a:r>
          </a:p>
          <a:p>
            <a:pPr lvl="1"/>
            <a:r>
              <a:rPr lang="en-US" sz="2000" dirty="0" smtClean="0"/>
              <a:t>The Info interest uses the same prefix structure used for nlsr-0.0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Detecting Failures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Routing agent failures </a:t>
            </a:r>
            <a:r>
              <a:rPr lang="en-US" dirty="0" smtClean="0"/>
              <a:t>can be detected using Info </a:t>
            </a:r>
            <a:r>
              <a:rPr lang="en-US" dirty="0" smtClean="0"/>
              <a:t>Interest, as </a:t>
            </a:r>
            <a:r>
              <a:rPr lang="en-US" dirty="0" smtClean="0"/>
              <a:t>it is currently done in NLSR-0.0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Repo failures can be detected by listening on the </a:t>
            </a:r>
            <a:r>
              <a:rPr lang="en-US" dirty="0" err="1" smtClean="0"/>
              <a:t>topo</a:t>
            </a:r>
            <a:r>
              <a:rPr lang="en-US" dirty="0" smtClean="0"/>
              <a:t> or global prefix </a:t>
            </a:r>
          </a:p>
          <a:p>
            <a:pPr lvl="1"/>
            <a:r>
              <a:rPr lang="en-US" dirty="0" err="1" smtClean="0"/>
              <a:t>ccnseqwriter</a:t>
            </a:r>
            <a:r>
              <a:rPr lang="en-US" dirty="0" smtClean="0"/>
              <a:t> or </a:t>
            </a:r>
            <a:r>
              <a:rPr lang="en-US" dirty="0" err="1" smtClean="0"/>
              <a:t>ccnsyncwatch</a:t>
            </a:r>
            <a:r>
              <a:rPr lang="en-US" dirty="0" smtClean="0"/>
              <a:t> does the same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Face IDs from Names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the ‘</a:t>
            </a:r>
            <a:r>
              <a:rPr lang="en-US" dirty="0" err="1" smtClean="0"/>
              <a:t>notice.txt</a:t>
            </a:r>
            <a:r>
              <a:rPr lang="en-US" dirty="0" smtClean="0"/>
              <a:t>’ method discussed in the meeting doesn’t serve the purpose, we need to write our own method for it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/>
              <a:t>ccndstatus</a:t>
            </a:r>
            <a:r>
              <a:rPr lang="en-US" dirty="0" smtClean="0"/>
              <a:t> (</a:t>
            </a:r>
            <a:r>
              <a:rPr lang="en-US" dirty="0" err="1" smtClean="0"/>
              <a:t>ccnsmoketest</a:t>
            </a:r>
            <a:r>
              <a:rPr lang="en-US" dirty="0" smtClean="0"/>
              <a:t> status), provides some hints for that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2298</TotalTime>
  <Words>465</Words>
  <Application>Microsoft Macintosh PowerPoint</Application>
  <PresentationFormat>On-screen Show (4:3)</PresentationFormat>
  <Paragraphs>59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NLSR Sync </vt:lpstr>
      <vt:lpstr>What's New</vt:lpstr>
      <vt:lpstr>Tasks for the Routing Agent</vt:lpstr>
      <vt:lpstr>Interaction of Components</vt:lpstr>
      <vt:lpstr>Initial Setup</vt:lpstr>
      <vt:lpstr>Slide 6</vt:lpstr>
      <vt:lpstr>Detecting Failures</vt:lpstr>
      <vt:lpstr>Getting Face IDs from Names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Syed Obaid Amin (soamin)</dc:creator>
  <cp:lastModifiedBy>Syed Obaid Amin</cp:lastModifiedBy>
  <cp:revision>40</cp:revision>
  <dcterms:created xsi:type="dcterms:W3CDTF">2012-11-28T01:19:10Z</dcterms:created>
  <dcterms:modified xsi:type="dcterms:W3CDTF">2012-11-28T06:25:54Z</dcterms:modified>
</cp:coreProperties>
</file>